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2"/>
  </p:notesMasterIdLst>
  <p:handoutMasterIdLst>
    <p:handoutMasterId r:id="rId13"/>
  </p:handoutMasterIdLst>
  <p:sldIdLst>
    <p:sldId id="501" r:id="rId2"/>
    <p:sldId id="516" r:id="rId3"/>
    <p:sldId id="513" r:id="rId4"/>
    <p:sldId id="509" r:id="rId5"/>
    <p:sldId id="515" r:id="rId6"/>
    <p:sldId id="257" r:id="rId7"/>
    <p:sldId id="488" r:id="rId8"/>
    <p:sldId id="508" r:id="rId9"/>
    <p:sldId id="517" r:id="rId10"/>
    <p:sldId id="507" r:id="rId11"/>
  </p:sldIdLst>
  <p:sldSz cx="9144000" cy="5143500" type="screen16x9"/>
  <p:notesSz cx="6731000" cy="9867900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5">
          <p15:clr>
            <a:srgbClr val="A4A3A4"/>
          </p15:clr>
        </p15:guide>
        <p15:guide id="2" orient="horz" pos="169">
          <p15:clr>
            <a:srgbClr val="A4A3A4"/>
          </p15:clr>
        </p15:guide>
        <p15:guide id="3" orient="horz" pos="1280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6">
          <p15:clr>
            <a:srgbClr val="A4A3A4"/>
          </p15:clr>
        </p15:guide>
        <p15:guide id="2" orient="horz" pos="5830">
          <p15:clr>
            <a:srgbClr val="A4A3A4"/>
          </p15:clr>
        </p15:guide>
        <p15:guide id="3" orient="horz" pos="2201">
          <p15:clr>
            <a:srgbClr val="A4A3A4"/>
          </p15:clr>
        </p15:guide>
        <p15:guide id="4" orient="horz" pos="2065">
          <p15:clr>
            <a:srgbClr val="A4A3A4"/>
          </p15:clr>
        </p15:guide>
        <p15:guide id="5" pos="306">
          <p15:clr>
            <a:srgbClr val="A4A3A4"/>
          </p15:clr>
        </p15:guide>
        <p15:guide id="6" pos="393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9B2"/>
    <a:srgbClr val="D2D2D4"/>
    <a:srgbClr val="FFFFFF"/>
    <a:srgbClr val="179C7D"/>
    <a:srgbClr val="B2B2B2"/>
    <a:srgbClr val="EEEFEF"/>
    <a:srgbClr val="D4E6F4"/>
    <a:srgbClr val="A2D7CB"/>
    <a:srgbClr val="5CBAA4"/>
    <a:srgbClr val="99C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88" autoAdjust="0"/>
    <p:restoredTop sz="94533" autoAdjust="0"/>
  </p:normalViewPr>
  <p:slideViewPr>
    <p:cSldViewPr showGuides="1">
      <p:cViewPr varScale="1">
        <p:scale>
          <a:sx n="194" d="100"/>
          <a:sy n="194" d="100"/>
        </p:scale>
        <p:origin x="882" y="384"/>
      </p:cViewPr>
      <p:guideLst>
        <p:guide orient="horz" pos="2845"/>
        <p:guide orient="horz" pos="169"/>
        <p:guide orient="horz" pos="1280"/>
        <p:guide pos="5465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2" d="100"/>
          <a:sy n="82" d="100"/>
        </p:scale>
        <p:origin x="-2755" y="-58"/>
      </p:cViewPr>
      <p:guideLst>
        <p:guide orient="horz" pos="386"/>
        <p:guide orient="horz" pos="5830"/>
        <p:guide orient="horz" pos="2201"/>
        <p:guide orient="horz" pos="2065"/>
        <p:guide pos="306"/>
        <p:guide pos="39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E56AE-624E-49E0-8ED0-94A91F974A6E}" type="datetimeFigureOut">
              <a:rPr lang="de-DE" smtClean="0"/>
              <a:t>22.12.2025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3175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5AC0-20DA-4069-B102-9653FA907D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85774" y="0"/>
            <a:ext cx="3599826" cy="493713"/>
          </a:xfrm>
          <a:prstGeom prst="rect">
            <a:avLst/>
          </a:prstGeom>
        </p:spPr>
        <p:txBody>
          <a:bodyPr vert="horz" lIns="0" tIns="90000" rIns="91440" bIns="45720" rtlCol="0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05700" y="0"/>
            <a:ext cx="1439525" cy="493713"/>
          </a:xfrm>
          <a:prstGeom prst="rect">
            <a:avLst/>
          </a:prstGeom>
        </p:spPr>
        <p:txBody>
          <a:bodyPr vert="horz" lIns="91440" tIns="90000" rIns="0" bIns="45720" rtlCol="0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22.12.2025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106363" y="612775"/>
            <a:ext cx="4737101" cy="2665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85774" y="3494088"/>
            <a:ext cx="5759451" cy="576046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85774" y="9372600"/>
            <a:ext cx="3599826" cy="493713"/>
          </a:xfrm>
          <a:prstGeom prst="rect">
            <a:avLst/>
          </a:prstGeom>
        </p:spPr>
        <p:txBody>
          <a:bodyPr vert="horz" lIns="0" tIns="45720" rIns="91440" bIns="180000" rtlCol="0" anchor="b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05699" y="9372600"/>
            <a:ext cx="1439525" cy="493713"/>
          </a:xfrm>
          <a:prstGeom prst="rect">
            <a:avLst/>
          </a:prstGeom>
        </p:spPr>
        <p:txBody>
          <a:bodyPr vert="horz" lIns="91440" tIns="45720" rIns="0" bIns="180000" rtlCol="0" anchor="b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63" indent="-184150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75" indent="-176213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63" indent="-17462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938" indent="-18097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12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02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41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6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04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34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5876" y="1329929"/>
            <a:ext cx="8640000" cy="485717"/>
          </a:xfrm>
        </p:spPr>
        <p:txBody>
          <a:bodyPr/>
          <a:lstStyle>
            <a:lvl1pPr marL="0" indent="0">
              <a:buNone/>
              <a:defRPr sz="2000">
                <a:solidFill>
                  <a:srgbClr val="179C7D"/>
                </a:solidFill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251520" y="1869653"/>
            <a:ext cx="864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45876" y="1977668"/>
            <a:ext cx="8640000" cy="253835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245876" y="303610"/>
            <a:ext cx="8640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5876" y="357617"/>
            <a:ext cx="8640000" cy="756105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err="1"/>
              <a:t>www.asobo-mobility.com</a:t>
            </a:r>
            <a:endParaRPr lang="de-DE" dirty="0"/>
          </a:p>
        </p:txBody>
      </p:sp>
      <p:cxnSp>
        <p:nvCxnSpPr>
          <p:cNvPr id="2" name="Gerade Verbindung 3">
            <a:extLst>
              <a:ext uri="{FF2B5EF4-FFF2-40B4-BE49-F238E27FC236}">
                <a16:creationId xmlns:a16="http://schemas.microsoft.com/office/drawing/2014/main" id="{3ADE83A2-97BA-0581-265D-61F7C55BD43D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251520" y="4824900"/>
            <a:ext cx="900112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700" dirty="0">
                <a:solidFill>
                  <a:schemeClr val="bg2"/>
                </a:solidFill>
              </a:rPr>
              <a:t>© Fraunhofer HHI 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22" y="2668950"/>
            <a:ext cx="3608278" cy="984728"/>
          </a:xfrm>
          <a:prstGeom prst="rect">
            <a:avLst/>
          </a:prstGeom>
        </p:spPr>
      </p:pic>
      <p:sp>
        <p:nvSpPr>
          <p:cNvPr id="12" name="Line 7"/>
          <p:cNvSpPr>
            <a:spLocks noChangeShapeType="1"/>
          </p:cNvSpPr>
          <p:nvPr userDrawn="1"/>
        </p:nvSpPr>
        <p:spPr bwMode="auto">
          <a:xfrm flipV="1">
            <a:off x="251520" y="4624035"/>
            <a:ext cx="864096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5876" y="1329929"/>
            <a:ext cx="8640000" cy="485717"/>
          </a:xfrm>
        </p:spPr>
        <p:txBody>
          <a:bodyPr/>
          <a:lstStyle>
            <a:lvl1pPr marL="0" indent="0">
              <a:buNone/>
              <a:defRPr sz="2000">
                <a:solidFill>
                  <a:srgbClr val="179C7D"/>
                </a:solidFill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Line 13"/>
          <p:cNvSpPr>
            <a:spLocks noChangeShapeType="1"/>
          </p:cNvSpPr>
          <p:nvPr userDrawn="1"/>
        </p:nvSpPr>
        <p:spPr bwMode="auto">
          <a:xfrm>
            <a:off x="251520" y="1869653"/>
            <a:ext cx="864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2"/>
          <p:cNvSpPr>
            <a:spLocks noChangeShapeType="1"/>
          </p:cNvSpPr>
          <p:nvPr userDrawn="1"/>
        </p:nvSpPr>
        <p:spPr bwMode="auto">
          <a:xfrm flipV="1">
            <a:off x="245876" y="303610"/>
            <a:ext cx="8640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5876" y="357617"/>
            <a:ext cx="8640000" cy="756105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endParaRPr lang="de-DE" noProof="0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err="1"/>
              <a:t>www.asobo-mobility.com</a:t>
            </a:r>
            <a:endParaRPr lang="de-DE" dirty="0"/>
          </a:p>
        </p:txBody>
      </p:sp>
      <p:cxnSp>
        <p:nvCxnSpPr>
          <p:cNvPr id="2" name="Gerade Verbindung 3">
            <a:extLst>
              <a:ext uri="{FF2B5EF4-FFF2-40B4-BE49-F238E27FC236}">
                <a16:creationId xmlns:a16="http://schemas.microsoft.com/office/drawing/2014/main" id="{13A5AEF0-BA6C-878D-0E0E-54A0BC448B9A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5876" y="357617"/>
            <a:ext cx="8640000" cy="755931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endParaRPr lang="de-DE" noProof="0" dirty="0"/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251520" y="1169100"/>
            <a:ext cx="864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45876" y="1329929"/>
            <a:ext cx="8640000" cy="3186113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 sz="1600"/>
            </a:lvl1pPr>
            <a:lvl2pPr marL="720000" indent="-360000">
              <a:buFont typeface="Wingdings" pitchFamily="2" charset="2"/>
              <a:buChar char="n"/>
              <a:defRPr sz="1600"/>
            </a:lvl2pPr>
            <a:lvl3pPr marL="1080000">
              <a:defRPr sz="1600"/>
            </a:lvl3pPr>
            <a:lvl4pPr marL="1440000">
              <a:defRPr sz="1600"/>
            </a:lvl4pPr>
            <a:lvl5pPr marL="1800000" indent="-360000"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Line 12"/>
          <p:cNvSpPr>
            <a:spLocks noChangeShapeType="1"/>
          </p:cNvSpPr>
          <p:nvPr userDrawn="1"/>
        </p:nvSpPr>
        <p:spPr bwMode="auto">
          <a:xfrm flipV="1">
            <a:off x="245876" y="303610"/>
            <a:ext cx="8640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err="1"/>
              <a:t>www.asobo-mobility.com</a:t>
            </a:r>
            <a:endParaRPr lang="de-DE" dirty="0"/>
          </a:p>
        </p:txBody>
      </p:sp>
      <p:cxnSp>
        <p:nvCxnSpPr>
          <p:cNvPr id="3" name="Gerade Verbindung 3">
            <a:extLst>
              <a:ext uri="{FF2B5EF4-FFF2-40B4-BE49-F238E27FC236}">
                <a16:creationId xmlns:a16="http://schemas.microsoft.com/office/drawing/2014/main" id="{46D63342-A095-2575-338D-35158A799E43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76" y="251100"/>
            <a:ext cx="864000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45876" y="1131591"/>
            <a:ext cx="8640000" cy="338445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3" name="Gerade Verbindung 3">
            <a:extLst>
              <a:ext uri="{FF2B5EF4-FFF2-40B4-BE49-F238E27FC236}">
                <a16:creationId xmlns:a16="http://schemas.microsoft.com/office/drawing/2014/main" id="{11DCAEC4-EF61-D961-8C27-4E210E972DC8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7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45876" y="251100"/>
            <a:ext cx="8640000" cy="369332"/>
          </a:xfrm>
        </p:spPr>
        <p:txBody>
          <a:bodyPr wrap="square">
            <a:spAutoFit/>
          </a:bodyPr>
          <a:lstStyle>
            <a:lvl1pPr marL="0" indent="0" defTabSz="504000">
              <a:defRPr sz="2400"/>
            </a:lvl1pPr>
          </a:lstStyle>
          <a:p>
            <a:endParaRPr lang="de-DE" dirty="0"/>
          </a:p>
        </p:txBody>
      </p:sp>
      <p:sp>
        <p:nvSpPr>
          <p:cNvPr id="4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245876" y="627534"/>
            <a:ext cx="8640000" cy="37080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45876" y="1131591"/>
            <a:ext cx="8640000" cy="338445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2" name="Gerade Verbindung 3">
            <a:extLst>
              <a:ext uri="{FF2B5EF4-FFF2-40B4-BE49-F238E27FC236}">
                <a16:creationId xmlns:a16="http://schemas.microsoft.com/office/drawing/2014/main" id="{21B06D3B-3937-9B14-0190-20A5161489C5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45876" y="1131590"/>
            <a:ext cx="8640000" cy="3384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45876" y="251100"/>
            <a:ext cx="8640000" cy="369332"/>
          </a:xfrm>
        </p:spPr>
        <p:txBody>
          <a:bodyPr wrap="square">
            <a:spAutoFit/>
          </a:bodyPr>
          <a:lstStyle>
            <a:lvl1pPr marL="0" indent="0" defTabSz="504000">
              <a:defRPr sz="2400"/>
            </a:lvl1pPr>
          </a:lstStyle>
          <a:p>
            <a:endParaRPr lang="de-DE" dirty="0"/>
          </a:p>
        </p:txBody>
      </p:sp>
      <p:sp>
        <p:nvSpPr>
          <p:cNvPr id="8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245876" y="627534"/>
            <a:ext cx="8640000" cy="37080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608021" y="4792710"/>
            <a:ext cx="3925127" cy="144000"/>
          </a:xfr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2" name="Gerade Verbindung 3">
            <a:extLst>
              <a:ext uri="{FF2B5EF4-FFF2-40B4-BE49-F238E27FC236}">
                <a16:creationId xmlns:a16="http://schemas.microsoft.com/office/drawing/2014/main" id="{BED098C1-032F-1700-87E0-FD125A491ED1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D81F9-8037-8B44-B33A-A98BBD6F8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AAB241-FF0F-C045-943D-B67974222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AB28C4-E2F3-1449-9756-AC0AE08E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13A2-87B0-9C44-B364-4EB11CE8C36C}" type="datetimeFigureOut">
              <a:rPr lang="de-DE" smtClean="0"/>
              <a:t>22.12.2025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33C773-76EA-F44C-8080-A84EDD53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52404A-C4AF-5647-B740-DECCE52A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EC67-C56A-B540-BEB3-E52FA321C208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Gerade Verbindung 3">
            <a:extLst>
              <a:ext uri="{FF2B5EF4-FFF2-40B4-BE49-F238E27FC236}">
                <a16:creationId xmlns:a16="http://schemas.microsoft.com/office/drawing/2014/main" id="{D3735240-1398-6468-6C65-389F8A7E956E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75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836" y="251100"/>
            <a:ext cx="8640000" cy="9191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836" y="1331100"/>
            <a:ext cx="8640000" cy="3186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 flipV="1">
            <a:off x="251520" y="4624035"/>
            <a:ext cx="864096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" name="Grafik 4" descr="Ein Bild, das Screensho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05BA0C68-E417-765C-CB8A-508E6FD0E3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587974"/>
            <a:ext cx="1008112" cy="604867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27AE3563-D703-4FB2-DD52-136B4F5A17AC}"/>
              </a:ext>
            </a:extLst>
          </p:cNvPr>
          <p:cNvSpPr txBox="1">
            <a:spLocks/>
          </p:cNvSpPr>
          <p:nvPr userDrawn="1"/>
        </p:nvSpPr>
        <p:spPr>
          <a:xfrm>
            <a:off x="2608021" y="4792710"/>
            <a:ext cx="3925127" cy="144000"/>
          </a:xfrm>
          <a:prstGeom prst="rect">
            <a:avLst/>
          </a:prstGeom>
        </p:spPr>
        <p:txBody>
          <a:bodyPr/>
          <a:lstStyle>
            <a:lvl1pPr marL="0" marR="0" indent="0" algn="ctr" defTabSz="36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9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18875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/>
              <a:t>www.asobo-mobility.com</a:t>
            </a:r>
            <a:endParaRPr lang="de-DE" kern="0" dirty="0"/>
          </a:p>
        </p:txBody>
      </p:sp>
      <p:cxnSp>
        <p:nvCxnSpPr>
          <p:cNvPr id="2" name="Gerade Verbindung 3">
            <a:extLst>
              <a:ext uri="{FF2B5EF4-FFF2-40B4-BE49-F238E27FC236}">
                <a16:creationId xmlns:a16="http://schemas.microsoft.com/office/drawing/2014/main" id="{B5756CF7-CD19-2225-434F-35289D218A96}"/>
              </a:ext>
            </a:extLst>
          </p:cNvPr>
          <p:cNvCxnSpPr>
            <a:cxnSpLocks/>
          </p:cNvCxnSpPr>
          <p:nvPr userDrawn="1"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04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2" r:id="rId2"/>
    <p:sldLayoutId id="2147483690" r:id="rId3"/>
    <p:sldLayoutId id="2147483685" r:id="rId4"/>
    <p:sldLayoutId id="2147483686" r:id="rId5"/>
    <p:sldLayoutId id="2147483688" r:id="rId6"/>
    <p:sldLayoutId id="2147483693" r:id="rId7"/>
  </p:sldLayoutIdLst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xStyles>
    <p:titleStyle>
      <a:lvl1pPr marL="0" indent="0" algn="l" defTabSz="5040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anose="020B0303030504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fontAlgn="base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1080000" indent="-360000" algn="l" defTabSz="360000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440000" indent="-360000" algn="l" defTabSz="360000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800000" indent="-360000" algn="l" defTabSz="360000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5pPr>
      <a:lvl6pPr marL="1887538" indent="-3587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deutschland.de%2Fen%2Ftopic%2Fbusiness%2Fenergy-technology%2Flight-and-shadow-at-lake-victoria&amp;psig=AOvVaw247R4j-9834XekfX8SACLZ&amp;ust=1762428030364000&amp;source=images&amp;cd=vfe&amp;opi=89978449&amp;ved=0CBUQjRxqFwoTCNDZiLPy2pADFQAAAAAdAAAAABAK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2090F03-2609-A647-8EBC-93EC4D52B4C6}"/>
              </a:ext>
            </a:extLst>
          </p:cNvPr>
          <p:cNvSpPr txBox="1"/>
          <p:nvPr/>
        </p:nvSpPr>
        <p:spPr>
          <a:xfrm>
            <a:off x="2790597" y="377452"/>
            <a:ext cx="931665" cy="6001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3300" b="1" dirty="0">
                <a:solidFill>
                  <a:srgbClr val="1D799B"/>
                </a:solidFill>
              </a:rPr>
              <a:t>The 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E6F7462B-A7DB-CCF7-C9EC-AA1F06497539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sobo">
            <a:extLst>
              <a:ext uri="{FF2B5EF4-FFF2-40B4-BE49-F238E27FC236}">
                <a16:creationId xmlns:a16="http://schemas.microsoft.com/office/drawing/2014/main" id="{902D1F4D-BD25-1FE6-3AD0-DFDB0500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091" y="404967"/>
            <a:ext cx="1296144" cy="4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C15481C-C470-ABE2-B910-54AFF499D0CD}"/>
              </a:ext>
            </a:extLst>
          </p:cNvPr>
          <p:cNvSpPr txBox="1"/>
          <p:nvPr/>
        </p:nvSpPr>
        <p:spPr>
          <a:xfrm>
            <a:off x="4872860" y="391020"/>
            <a:ext cx="1487908" cy="6001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3300" b="1" dirty="0">
                <a:solidFill>
                  <a:srgbClr val="1D799B"/>
                </a:solidFill>
              </a:rPr>
              <a:t>Story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FE62CE-A5F8-7DBA-BA6D-008170EAC1FF}"/>
              </a:ext>
            </a:extLst>
          </p:cNvPr>
          <p:cNvSpPr txBox="1"/>
          <p:nvPr/>
        </p:nvSpPr>
        <p:spPr>
          <a:xfrm>
            <a:off x="685089" y="978282"/>
            <a:ext cx="76633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1D799B"/>
                </a:solidFill>
              </a:rPr>
              <a:t>Electric </a:t>
            </a:r>
            <a:r>
              <a:rPr lang="de-DE" b="1" dirty="0" err="1">
                <a:solidFill>
                  <a:srgbClr val="1D799B"/>
                </a:solidFill>
              </a:rPr>
              <a:t>mobility</a:t>
            </a:r>
            <a:r>
              <a:rPr lang="de-DE" b="1" dirty="0">
                <a:solidFill>
                  <a:srgbClr val="1D799B"/>
                </a:solidFill>
              </a:rPr>
              <a:t> on </a:t>
            </a:r>
            <a:r>
              <a:rPr lang="de-DE" b="1" dirty="0" err="1">
                <a:solidFill>
                  <a:srgbClr val="1D799B"/>
                </a:solidFill>
              </a:rPr>
              <a:t>the</a:t>
            </a:r>
            <a:r>
              <a:rPr lang="de-DE" b="1" dirty="0">
                <a:solidFill>
                  <a:srgbClr val="1D799B"/>
                </a:solidFill>
              </a:rPr>
              <a:t> </a:t>
            </a:r>
            <a:r>
              <a:rPr lang="de-DE" b="1" dirty="0" err="1">
                <a:solidFill>
                  <a:srgbClr val="1D799B"/>
                </a:solidFill>
              </a:rPr>
              <a:t>water</a:t>
            </a:r>
            <a:r>
              <a:rPr lang="de-DE" b="1" dirty="0">
                <a:solidFill>
                  <a:srgbClr val="1D799B"/>
                </a:solidFill>
              </a:rPr>
              <a:t> – </a:t>
            </a:r>
            <a:r>
              <a:rPr lang="de-DE" b="1" dirty="0" err="1">
                <a:solidFill>
                  <a:srgbClr val="1D799B"/>
                </a:solidFill>
              </a:rPr>
              <a:t>fishing</a:t>
            </a:r>
            <a:r>
              <a:rPr lang="de-DE" b="1" dirty="0">
                <a:solidFill>
                  <a:srgbClr val="1D799B"/>
                </a:solidFill>
              </a:rPr>
              <a:t> </a:t>
            </a:r>
            <a:r>
              <a:rPr lang="de-DE" b="1" dirty="0" err="1">
                <a:solidFill>
                  <a:srgbClr val="1D799B"/>
                </a:solidFill>
              </a:rPr>
              <a:t>boats</a:t>
            </a:r>
            <a:r>
              <a:rPr lang="de-DE" b="1" dirty="0">
                <a:solidFill>
                  <a:srgbClr val="1D799B"/>
                </a:solidFill>
              </a:rPr>
              <a:t> on Lake Victoria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EA18C3-1FB3-F64A-13B9-42C4E122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48" y="1635646"/>
            <a:ext cx="5570314" cy="2469543"/>
          </a:xfrm>
          <a:prstGeom prst="rect">
            <a:avLst/>
          </a:prstGeom>
        </p:spPr>
      </p:pic>
      <p:pic>
        <p:nvPicPr>
          <p:cNvPr id="3" name="Picture 2" descr="Sustainable Development Goals Logo">
            <a:extLst>
              <a:ext uri="{FF2B5EF4-FFF2-40B4-BE49-F238E27FC236}">
                <a16:creationId xmlns:a16="http://schemas.microsoft.com/office/drawing/2014/main" id="{FB70207C-08F4-1FFC-EC7A-3451D081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9702"/>
            <a:ext cx="2340867" cy="4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ffordable and clean Energy">
            <a:extLst>
              <a:ext uri="{FF2B5EF4-FFF2-40B4-BE49-F238E27FC236}">
                <a16:creationId xmlns:a16="http://schemas.microsoft.com/office/drawing/2014/main" id="{89E29663-5915-D693-9CDD-E9D2AAB8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55591"/>
            <a:ext cx="717523" cy="7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ecent Work and Economic Growth">
            <a:extLst>
              <a:ext uri="{FF2B5EF4-FFF2-40B4-BE49-F238E27FC236}">
                <a16:creationId xmlns:a16="http://schemas.microsoft.com/office/drawing/2014/main" id="{3670A12D-E035-CFCA-4FC4-B9A75EA2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58" y="2648029"/>
            <a:ext cx="717523" cy="7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DG 13: Climate Action | Gender and Diversity in Engineering (GDI) | RWTH  Aachen University | EN">
            <a:extLst>
              <a:ext uri="{FF2B5EF4-FFF2-40B4-BE49-F238E27FC236}">
                <a16:creationId xmlns:a16="http://schemas.microsoft.com/office/drawing/2014/main" id="{F3F4FBA4-9CBF-6839-B53C-C2CADD8D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24" y="2655590"/>
            <a:ext cx="717523" cy="7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7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Ein Holzkanu liegt vertäut an einem Strand, draußen auf dem Meer sind mehrere weitere Boote und ein paar Felsen zu erkennen.">
            <a:extLst>
              <a:ext uri="{FF2B5EF4-FFF2-40B4-BE49-F238E27FC236}">
                <a16:creationId xmlns:a16="http://schemas.microsoft.com/office/drawing/2014/main" id="{A749C82C-8757-63AB-376C-F45A6D54F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7000" y="193675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B770FAE-5439-555E-438C-D85144EC864D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OBO_Video.mp4">
            <a:hlinkClick r:id="" action="ppaction://media"/>
            <a:extLst>
              <a:ext uri="{FF2B5EF4-FFF2-40B4-BE49-F238E27FC236}">
                <a16:creationId xmlns:a16="http://schemas.microsoft.com/office/drawing/2014/main" id="{D3A542AE-BE94-A843-89C8-15775038E4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411510"/>
            <a:ext cx="6919689" cy="39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1995F-6821-E443-2E41-2C7599A5943E}"/>
              </a:ext>
            </a:extLst>
          </p:cNvPr>
          <p:cNvSpPr txBox="1"/>
          <p:nvPr/>
        </p:nvSpPr>
        <p:spPr>
          <a:xfrm>
            <a:off x="558626" y="196276"/>
            <a:ext cx="8026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700" b="1" dirty="0">
                <a:solidFill>
                  <a:srgbClr val="1D799B"/>
                </a:solidFill>
              </a:rPr>
              <a:t>Environmental and social </a:t>
            </a:r>
            <a:r>
              <a:rPr lang="de-DE" sz="2700" b="1" dirty="0" err="1">
                <a:solidFill>
                  <a:srgbClr val="1D799B"/>
                </a:solidFill>
              </a:rPr>
              <a:t>impact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of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fishing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br>
              <a:rPr lang="de-DE" sz="2700" b="1" dirty="0">
                <a:solidFill>
                  <a:srgbClr val="1D799B"/>
                </a:solidFill>
              </a:rPr>
            </a:br>
            <a:r>
              <a:rPr lang="de-DE" sz="2700" b="1" dirty="0">
                <a:solidFill>
                  <a:srgbClr val="1D799B"/>
                </a:solidFill>
              </a:rPr>
              <a:t>on Lake Victoria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5B2A6093-B3B5-927B-253F-9CC3C3D71913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r2">
            <a:hlinkClick r:id="" action="ppaction://media"/>
            <a:extLst>
              <a:ext uri="{FF2B5EF4-FFF2-40B4-BE49-F238E27FC236}">
                <a16:creationId xmlns:a16="http://schemas.microsoft.com/office/drawing/2014/main" id="{93C3546E-0989-C38F-E896-B9A92C74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249252"/>
            <a:ext cx="5040560" cy="28363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AC7DAD3-0D73-B930-6C2C-7B7AC45FA666}"/>
              </a:ext>
            </a:extLst>
          </p:cNvPr>
          <p:cNvSpPr txBox="1"/>
          <p:nvPr/>
        </p:nvSpPr>
        <p:spPr>
          <a:xfrm>
            <a:off x="6012160" y="1487562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accent2"/>
                </a:solidFill>
              </a:rPr>
              <a:t>50 </a:t>
            </a:r>
            <a:br>
              <a:rPr lang="de-DE" sz="4800" b="1" dirty="0">
                <a:solidFill>
                  <a:schemeClr val="accent2"/>
                </a:solidFill>
              </a:rPr>
            </a:br>
            <a:r>
              <a:rPr lang="de-DE" sz="3200" b="1" dirty="0" err="1">
                <a:solidFill>
                  <a:schemeClr val="accent2"/>
                </a:solidFill>
              </a:rPr>
              <a:t>million</a:t>
            </a:r>
            <a:br>
              <a:rPr lang="de-DE" sz="3200" b="1" dirty="0">
                <a:solidFill>
                  <a:schemeClr val="accent2"/>
                </a:solidFill>
              </a:rPr>
            </a:br>
            <a:r>
              <a:rPr lang="de-DE" sz="1600" dirty="0" err="1"/>
              <a:t>people</a:t>
            </a:r>
            <a:r>
              <a:rPr lang="de-DE" sz="1600" dirty="0"/>
              <a:t> </a:t>
            </a:r>
            <a:r>
              <a:rPr lang="de-DE" sz="1600" dirty="0" err="1"/>
              <a:t>whose</a:t>
            </a:r>
            <a:r>
              <a:rPr lang="de-DE" sz="1600" dirty="0"/>
              <a:t> </a:t>
            </a:r>
            <a:r>
              <a:rPr lang="de-DE" sz="1600" dirty="0" err="1"/>
              <a:t>livelihoods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directly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indirectly</a:t>
            </a:r>
            <a:r>
              <a:rPr lang="de-DE" sz="1600" dirty="0"/>
              <a:t> </a:t>
            </a:r>
            <a:r>
              <a:rPr lang="de-DE" sz="1600" dirty="0" err="1"/>
              <a:t>dependent</a:t>
            </a:r>
            <a:r>
              <a:rPr lang="de-DE" sz="1600" dirty="0"/>
              <a:t> on </a:t>
            </a:r>
            <a:r>
              <a:rPr lang="de-DE" sz="1600" dirty="0" err="1"/>
              <a:t>fishing</a:t>
            </a:r>
            <a:r>
              <a:rPr lang="de-DE" sz="1600" dirty="0"/>
              <a:t> at Lake Victoria</a:t>
            </a:r>
          </a:p>
        </p:txBody>
      </p:sp>
    </p:spTree>
    <p:extLst>
      <p:ext uri="{BB962C8B-B14F-4D97-AF65-F5344CB8AC3E}">
        <p14:creationId xmlns:p14="http://schemas.microsoft.com/office/powerpoint/2010/main" val="28870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2090F03-2609-A647-8EBC-93EC4D52B4C6}"/>
              </a:ext>
            </a:extLst>
          </p:cNvPr>
          <p:cNvSpPr txBox="1"/>
          <p:nvPr/>
        </p:nvSpPr>
        <p:spPr>
          <a:xfrm>
            <a:off x="1474036" y="210488"/>
            <a:ext cx="6195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700" b="1" dirty="0" err="1">
                <a:solidFill>
                  <a:srgbClr val="1D799B"/>
                </a:solidFill>
              </a:rPr>
              <a:t>Igombe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i="1" dirty="0">
                <a:solidFill>
                  <a:srgbClr val="1D799B"/>
                </a:solidFill>
              </a:rPr>
              <a:t>Living Lab </a:t>
            </a:r>
            <a:r>
              <a:rPr lang="de-DE" sz="2700" b="1" dirty="0" err="1">
                <a:solidFill>
                  <a:srgbClr val="1D799B"/>
                </a:solidFill>
              </a:rPr>
              <a:t>for</a:t>
            </a:r>
            <a:r>
              <a:rPr lang="de-DE" sz="2700" b="1" dirty="0">
                <a:solidFill>
                  <a:srgbClr val="1D799B"/>
                </a:solidFill>
              </a:rPr>
              <a:t> e-</a:t>
            </a:r>
            <a:r>
              <a:rPr lang="de-DE" sz="2700" b="1" dirty="0" err="1">
                <a:solidFill>
                  <a:srgbClr val="1D799B"/>
                </a:solidFill>
              </a:rPr>
              <a:t>mobility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br>
              <a:rPr lang="de-DE" sz="2700" b="1" dirty="0">
                <a:solidFill>
                  <a:srgbClr val="1D799B"/>
                </a:solidFill>
              </a:rPr>
            </a:br>
            <a:r>
              <a:rPr lang="de-DE" sz="2700" b="1" dirty="0">
                <a:solidFill>
                  <a:srgbClr val="1D799B"/>
                </a:solidFill>
              </a:rPr>
              <a:t>on </a:t>
            </a:r>
            <a:r>
              <a:rPr lang="de-DE" sz="2700" b="1" dirty="0" err="1">
                <a:solidFill>
                  <a:srgbClr val="1D799B"/>
                </a:solidFill>
              </a:rPr>
              <a:t>the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water</a:t>
            </a:r>
            <a:endParaRPr lang="de-DE" sz="2700" dirty="0">
              <a:solidFill>
                <a:srgbClr val="1D799B"/>
              </a:solidFill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78A5C37B-8B1B-9AB4-1696-1DB3DED11709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D68E2A8-F768-211E-3E8D-188230E2ACD7}"/>
              </a:ext>
            </a:extLst>
          </p:cNvPr>
          <p:cNvSpPr txBox="1"/>
          <p:nvPr/>
        </p:nvSpPr>
        <p:spPr>
          <a:xfrm>
            <a:off x="683568" y="3038638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accent2"/>
                </a:solidFill>
              </a:rPr>
              <a:t>5.240</a:t>
            </a:r>
            <a:br>
              <a:rPr lang="de-DE" sz="5400" b="1" dirty="0">
                <a:solidFill>
                  <a:schemeClr val="accent2"/>
                </a:solidFill>
              </a:rPr>
            </a:br>
            <a:r>
              <a:rPr lang="de-DE" dirty="0" err="1"/>
              <a:t>fishing</a:t>
            </a:r>
            <a:r>
              <a:rPr lang="de-DE" dirty="0"/>
              <a:t> </a:t>
            </a:r>
            <a:r>
              <a:rPr lang="de-DE" dirty="0" err="1"/>
              <a:t>trips</a:t>
            </a:r>
            <a:r>
              <a:rPr lang="de-DE" dirty="0"/>
              <a:t> </a:t>
            </a:r>
            <a:r>
              <a:rPr lang="de-DE" dirty="0" err="1"/>
              <a:t>completed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ASOBO e-</a:t>
            </a:r>
            <a:r>
              <a:rPr lang="de-DE" dirty="0" err="1"/>
              <a:t>mobility</a:t>
            </a:r>
            <a:endParaRPr lang="de-DE" dirty="0"/>
          </a:p>
        </p:txBody>
      </p:sp>
      <p:pic>
        <p:nvPicPr>
          <p:cNvPr id="7" name="Grafik 6" descr="Ein Bild, das Person, draußen, See, Kleidung enthält.&#10;&#10;Automatisch generierte Beschreibung">
            <a:extLst>
              <a:ext uri="{FF2B5EF4-FFF2-40B4-BE49-F238E27FC236}">
                <a16:creationId xmlns:a16="http://schemas.microsoft.com/office/drawing/2014/main" id="{1AF4E8C6-43E3-3A78-04A3-79825EE24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66035"/>
            <a:ext cx="4753347" cy="2680837"/>
          </a:xfrm>
          <a:prstGeom prst="rect">
            <a:avLst/>
          </a:prstGeom>
        </p:spPr>
      </p:pic>
      <p:pic>
        <p:nvPicPr>
          <p:cNvPr id="9" name="Grafik 8" descr="Ein Bild, das Boot, Kleidung, See, draußen enthält.&#10;&#10;Automatisch generierte Beschreibung">
            <a:extLst>
              <a:ext uri="{FF2B5EF4-FFF2-40B4-BE49-F238E27FC236}">
                <a16:creationId xmlns:a16="http://schemas.microsoft.com/office/drawing/2014/main" id="{F6F155C7-3D48-4500-101D-2F31903E2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5" y="1133818"/>
            <a:ext cx="3269317" cy="18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1995F-6821-E443-2E41-2C7599A5943E}"/>
              </a:ext>
            </a:extLst>
          </p:cNvPr>
          <p:cNvSpPr txBox="1"/>
          <p:nvPr/>
        </p:nvSpPr>
        <p:spPr>
          <a:xfrm>
            <a:off x="726940" y="210633"/>
            <a:ext cx="7690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700" b="1" dirty="0">
                <a:solidFill>
                  <a:srgbClr val="1D799B"/>
                </a:solidFill>
              </a:rPr>
              <a:t>Environmental and </a:t>
            </a:r>
            <a:r>
              <a:rPr lang="de-DE" sz="2700" b="1" dirty="0" err="1">
                <a:solidFill>
                  <a:srgbClr val="1D799B"/>
                </a:solidFill>
              </a:rPr>
              <a:t>economical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impact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of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de-DE" sz="2700" b="1" dirty="0">
                <a:solidFill>
                  <a:srgbClr val="1D799B"/>
                </a:solidFill>
              </a:rPr>
              <a:t>e-</a:t>
            </a:r>
            <a:r>
              <a:rPr lang="de-DE" sz="2700" b="1" dirty="0" err="1">
                <a:solidFill>
                  <a:srgbClr val="1D799B"/>
                </a:solidFill>
              </a:rPr>
              <a:t>mobility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fishing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</a:p>
        </p:txBody>
      </p:sp>
      <p:sp>
        <p:nvSpPr>
          <p:cNvPr id="4" name="AutoShape 2" descr="Ein Holzkanu liegt vertäut an einem Strand, draußen auf dem Meer sind mehrere weitere Boote und ein paar Felsen zu erkennen.">
            <a:extLst>
              <a:ext uri="{FF2B5EF4-FFF2-40B4-BE49-F238E27FC236}">
                <a16:creationId xmlns:a16="http://schemas.microsoft.com/office/drawing/2014/main" id="{A749C82C-8757-63AB-376C-F45A6D54F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7000" y="193675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20FCDB98-0830-99EC-FFDC-E50287859361}"/>
              </a:ext>
            </a:extLst>
          </p:cNvPr>
          <p:cNvSpPr/>
          <p:nvPr/>
        </p:nvSpPr>
        <p:spPr bwMode="auto">
          <a:xfrm>
            <a:off x="5076056" y="1603266"/>
            <a:ext cx="3316099" cy="7617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LT Com 55 Roman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845663-0218-E4EC-110B-CC03B2729746}"/>
              </a:ext>
            </a:extLst>
          </p:cNvPr>
          <p:cNvSpPr txBox="1"/>
          <p:nvPr/>
        </p:nvSpPr>
        <p:spPr>
          <a:xfrm>
            <a:off x="5213926" y="1203598"/>
            <a:ext cx="303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b="1" dirty="0">
                <a:solidFill>
                  <a:schemeClr val="accent2"/>
                </a:solidFill>
              </a:rPr>
              <a:t>Petrol </a:t>
            </a:r>
            <a:r>
              <a:rPr lang="de-DE" b="1" dirty="0" err="1">
                <a:solidFill>
                  <a:schemeClr val="accent2"/>
                </a:solidFill>
              </a:rPr>
              <a:t>propulsed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fishing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boats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4BFBE8-DD7E-6A18-6F0B-D8FAFD0CD9A4}"/>
              </a:ext>
            </a:extLst>
          </p:cNvPr>
          <p:cNvSpPr txBox="1"/>
          <p:nvPr/>
        </p:nvSpPr>
        <p:spPr>
          <a:xfrm>
            <a:off x="5080501" y="164698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CO</a:t>
            </a:r>
            <a:r>
              <a:rPr lang="de-DE" sz="1400" b="1" baseline="-25000" dirty="0"/>
              <a:t>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B36FADD-FD27-9567-7D60-42965D55FDDF}"/>
              </a:ext>
            </a:extLst>
          </p:cNvPr>
          <p:cNvSpPr txBox="1"/>
          <p:nvPr/>
        </p:nvSpPr>
        <p:spPr>
          <a:xfrm>
            <a:off x="5655851" y="1644938"/>
            <a:ext cx="1216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2.4 kg/l </a:t>
            </a:r>
            <a:r>
              <a:rPr lang="de-DE" sz="1400" dirty="0" err="1"/>
              <a:t>petrol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C01B1F-8B98-AA5E-E4B9-571F2395214D}"/>
              </a:ext>
            </a:extLst>
          </p:cNvPr>
          <p:cNvSpPr txBox="1"/>
          <p:nvPr/>
        </p:nvSpPr>
        <p:spPr>
          <a:xfrm>
            <a:off x="5655851" y="1932970"/>
            <a:ext cx="829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4.000 l/a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6B10F7-7970-1033-048D-A70C1E987EDF}"/>
              </a:ext>
            </a:extLst>
          </p:cNvPr>
          <p:cNvSpPr txBox="1"/>
          <p:nvPr/>
        </p:nvSpPr>
        <p:spPr>
          <a:xfrm>
            <a:off x="6601431" y="1923806"/>
            <a:ext cx="1413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9.6 t CO</a:t>
            </a:r>
            <a:r>
              <a:rPr lang="de-DE" sz="1400" b="1" baseline="-25000" dirty="0"/>
              <a:t>2</a:t>
            </a:r>
            <a:r>
              <a:rPr lang="de-DE" sz="1400" b="1" dirty="0"/>
              <a:t>/a/</a:t>
            </a:r>
            <a:r>
              <a:rPr lang="de-DE" sz="1400" b="1" dirty="0" err="1"/>
              <a:t>boat</a:t>
            </a:r>
            <a:endParaRPr lang="de-DE" sz="1400" b="1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5B2A6093-B3B5-927B-253F-9CC3C3D71913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1EC4C89-CE1F-16B4-191F-148EEC2859A2}"/>
              </a:ext>
            </a:extLst>
          </p:cNvPr>
          <p:cNvSpPr txBox="1"/>
          <p:nvPr/>
        </p:nvSpPr>
        <p:spPr>
          <a:xfrm>
            <a:off x="5296320" y="2429241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accent2"/>
                </a:solidFill>
              </a:rPr>
              <a:t>25%</a:t>
            </a:r>
            <a:br>
              <a:rPr lang="de-DE" sz="5400" b="1" dirty="0">
                <a:solidFill>
                  <a:schemeClr val="accent2"/>
                </a:solidFill>
              </a:rPr>
            </a:b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monthly</a:t>
            </a:r>
            <a:r>
              <a:rPr lang="de-DE" dirty="0"/>
              <a:t> </a:t>
            </a:r>
            <a:r>
              <a:rPr lang="de-DE" dirty="0" err="1"/>
              <a:t>expense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a </a:t>
            </a:r>
            <a:r>
              <a:rPr lang="de-DE" dirty="0" err="1"/>
              <a:t>petrol</a:t>
            </a:r>
            <a:r>
              <a:rPr lang="de-DE" dirty="0"/>
              <a:t> </a:t>
            </a:r>
            <a:r>
              <a:rPr lang="de-DE" dirty="0" err="1"/>
              <a:t>powered</a:t>
            </a:r>
            <a:r>
              <a:rPr lang="de-DE" dirty="0"/>
              <a:t> </a:t>
            </a:r>
            <a:r>
              <a:rPr lang="de-DE" dirty="0" err="1"/>
              <a:t>outboard</a:t>
            </a:r>
            <a:endParaRPr lang="de-DE" dirty="0"/>
          </a:p>
        </p:txBody>
      </p:sp>
      <p:pic>
        <p:nvPicPr>
          <p:cNvPr id="6" name="Grafik 5" descr="Ein Bild, das draußen, Himmel, Wasser, Transport enthält.&#10;&#10;Automatisch generierte Beschreibung">
            <a:extLst>
              <a:ext uri="{FF2B5EF4-FFF2-40B4-BE49-F238E27FC236}">
                <a16:creationId xmlns:a16="http://schemas.microsoft.com/office/drawing/2014/main" id="{C4163D28-F596-307A-BED5-3DCBAB22E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2" y="1563642"/>
            <a:ext cx="4177773" cy="23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78A5C37B-8B1B-9AB4-1696-1DB3DED11709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3B82D7C-818F-0F68-EABC-534C5E7C5133}"/>
              </a:ext>
            </a:extLst>
          </p:cNvPr>
          <p:cNvSpPr txBox="1"/>
          <p:nvPr/>
        </p:nvSpPr>
        <p:spPr>
          <a:xfrm>
            <a:off x="389820" y="120243"/>
            <a:ext cx="62301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>
                <a:solidFill>
                  <a:srgbClr val="1D799B"/>
                </a:solidFill>
              </a:rPr>
              <a:t>Innovative </a:t>
            </a:r>
            <a:r>
              <a:rPr lang="de-DE" sz="2700" b="1" dirty="0" err="1">
                <a:solidFill>
                  <a:srgbClr val="1D799B"/>
                </a:solidFill>
              </a:rPr>
              <a:t>sodium-ion-battery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technology</a:t>
            </a:r>
            <a:endParaRPr lang="de-DE" sz="2700" dirty="0">
              <a:solidFill>
                <a:srgbClr val="1D799B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D0EA35-4836-AA83-800D-8EFEF6D8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743308"/>
            <a:ext cx="5688632" cy="3435845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8F8FBE81-243A-4AD4-3C51-6BD383907842}"/>
              </a:ext>
            </a:extLst>
          </p:cNvPr>
          <p:cNvSpPr/>
          <p:nvPr/>
        </p:nvSpPr>
        <p:spPr bwMode="auto">
          <a:xfrm>
            <a:off x="5652120" y="3363838"/>
            <a:ext cx="2232248" cy="10801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r>
              <a:rPr lang="de-DE" sz="1400" b="1" dirty="0" err="1">
                <a:solidFill>
                  <a:schemeClr val="accent5"/>
                </a:solidFill>
              </a:rPr>
              <a:t>Sodium</a:t>
            </a:r>
            <a:r>
              <a:rPr lang="de-DE" sz="1400" b="1" dirty="0" err="1">
                <a:solidFill>
                  <a:srgbClr val="FF0000"/>
                </a:solidFill>
              </a:rPr>
              <a:t>X</a:t>
            </a:r>
            <a:r>
              <a:rPr lang="de-DE" sz="1400" b="1" dirty="0">
                <a:solidFill>
                  <a:schemeClr val="accent5"/>
                </a:solidFill>
              </a:rPr>
              <a:t> power box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r>
              <a:rPr lang="de-DE" sz="1400" dirty="0">
                <a:solidFill>
                  <a:schemeClr val="accent5"/>
                </a:solidFill>
              </a:rPr>
              <a:t>24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 V, 1.5 kWh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for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electric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 </a:t>
            </a:r>
            <a:r>
              <a:rPr kumimoji="0" lang="de-DE" sz="1400" b="0" i="0" u="none" strike="noStrike" cap="none" normalizeH="0" baseline="0" dirty="0" err="1">
                <a:ln>
                  <a:noFill/>
                </a:ln>
                <a:solidFill>
                  <a:schemeClr val="accent5"/>
                </a:solidFill>
                <a:effectLst/>
                <a:latin typeface="Frutiger LT Com 55 Roman" pitchFamily="34" charset="0"/>
              </a:rPr>
              <a:t>propulsion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accent5"/>
              </a:solidFill>
              <a:effectLst/>
              <a:latin typeface="Frutiger 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13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6F4E9E28-9273-8BAD-D452-FC1389E57D83}"/>
              </a:ext>
            </a:extLst>
          </p:cNvPr>
          <p:cNvSpPr/>
          <p:nvPr/>
        </p:nvSpPr>
        <p:spPr>
          <a:xfrm>
            <a:off x="5018419" y="3451392"/>
            <a:ext cx="3339193" cy="6531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75B5D81-FCA0-F636-E167-6BC8E2A64D7C}"/>
              </a:ext>
            </a:extLst>
          </p:cNvPr>
          <p:cNvSpPr/>
          <p:nvPr/>
        </p:nvSpPr>
        <p:spPr>
          <a:xfrm>
            <a:off x="1000125" y="3469822"/>
            <a:ext cx="3339193" cy="6531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21188A-29D2-7F16-B51F-7198DC6A096E}"/>
              </a:ext>
            </a:extLst>
          </p:cNvPr>
          <p:cNvSpPr txBox="1"/>
          <p:nvPr/>
        </p:nvSpPr>
        <p:spPr>
          <a:xfrm>
            <a:off x="5322712" y="3450200"/>
            <a:ext cx="285366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1400" b="1" dirty="0" err="1">
                <a:solidFill>
                  <a:schemeClr val="accent3">
                    <a:lumMod val="50000"/>
                  </a:schemeClr>
                </a:solidFill>
              </a:rPr>
              <a:t>Sodium</a:t>
            </a:r>
            <a:r>
              <a:rPr lang="de-DE" sz="1400" b="1" dirty="0" err="1">
                <a:solidFill>
                  <a:srgbClr val="FF0000"/>
                </a:solidFill>
              </a:rPr>
              <a:t>X</a:t>
            </a:r>
            <a:r>
              <a:rPr lang="de-DE" sz="1400" dirty="0"/>
              <a:t> </a:t>
            </a:r>
            <a:r>
              <a:rPr lang="de-DE" sz="1400" dirty="0" err="1"/>
              <a:t>sale</a:t>
            </a:r>
            <a:r>
              <a:rPr lang="de-DE" sz="1400" dirty="0"/>
              <a:t> </a:t>
            </a:r>
            <a:r>
              <a:rPr lang="de-DE" sz="1400" dirty="0" err="1"/>
              <a:t>price</a:t>
            </a:r>
            <a:r>
              <a:rPr lang="de-DE" sz="1400" dirty="0"/>
              <a:t> 30,- USD</a:t>
            </a:r>
          </a:p>
          <a:p>
            <a:pPr algn="ctr">
              <a:spcAft>
                <a:spcPts val="0"/>
              </a:spcAft>
            </a:pPr>
            <a:r>
              <a:rPr lang="de-DE" sz="1400" dirty="0"/>
              <a:t>10 USD/</a:t>
            </a:r>
            <a:r>
              <a:rPr lang="de-DE" sz="1400" dirty="0" err="1"/>
              <a:t>year</a:t>
            </a:r>
            <a:r>
              <a:rPr lang="de-DE" sz="1400" dirty="0"/>
              <a:t> (</a:t>
            </a:r>
            <a:r>
              <a:rPr lang="de-DE" sz="1400" dirty="0" err="1"/>
              <a:t>guarantee</a:t>
            </a:r>
            <a:r>
              <a:rPr lang="de-DE" sz="1400" dirty="0"/>
              <a:t> 3 </a:t>
            </a:r>
            <a:r>
              <a:rPr lang="de-DE" sz="1400" dirty="0" err="1"/>
              <a:t>years</a:t>
            </a:r>
            <a:r>
              <a:rPr lang="de-DE" sz="1400" dirty="0"/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80BE2E-ABB3-C59D-9A02-2D81E1C00194}"/>
              </a:ext>
            </a:extLst>
          </p:cNvPr>
          <p:cNvSpPr txBox="1"/>
          <p:nvPr/>
        </p:nvSpPr>
        <p:spPr>
          <a:xfrm>
            <a:off x="936795" y="3482703"/>
            <a:ext cx="3409908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1400" dirty="0"/>
              <a:t>Lead-</a:t>
            </a:r>
            <a:r>
              <a:rPr lang="de-DE" sz="1400" dirty="0" err="1"/>
              <a:t>acid</a:t>
            </a:r>
            <a:r>
              <a:rPr lang="de-DE" sz="1400" dirty="0"/>
              <a:t> </a:t>
            </a:r>
            <a:r>
              <a:rPr lang="de-DE" sz="1400" dirty="0" err="1"/>
              <a:t>battery</a:t>
            </a:r>
            <a:r>
              <a:rPr lang="de-DE" sz="1400" dirty="0"/>
              <a:t> 25,- USD</a:t>
            </a:r>
          </a:p>
          <a:p>
            <a:pPr algn="ctr">
              <a:spcAft>
                <a:spcPts val="0"/>
              </a:spcAft>
            </a:pPr>
            <a:r>
              <a:rPr lang="de-DE" sz="1400" dirty="0"/>
              <a:t>25 USD/</a:t>
            </a:r>
            <a:r>
              <a:rPr lang="de-DE" sz="1400" dirty="0" err="1"/>
              <a:t>year</a:t>
            </a:r>
            <a:r>
              <a:rPr lang="de-DE" sz="1400" dirty="0"/>
              <a:t> (</a:t>
            </a:r>
            <a:r>
              <a:rPr lang="de-DE" sz="1400" dirty="0" err="1"/>
              <a:t>lifetime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1 </a:t>
            </a:r>
            <a:r>
              <a:rPr lang="de-DE" sz="1400" dirty="0" err="1"/>
              <a:t>year</a:t>
            </a:r>
            <a:r>
              <a:rPr lang="de-DE" sz="1400" dirty="0"/>
              <a:t>)</a:t>
            </a:r>
          </a:p>
          <a:p>
            <a:pPr marL="214313" indent="-214313">
              <a:buFontTx/>
              <a:buChar char="-"/>
            </a:pPr>
            <a:endParaRPr lang="de-DE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FFD7C8-6867-5209-4232-437A870E285C}"/>
              </a:ext>
            </a:extLst>
          </p:cNvPr>
          <p:cNvSpPr txBox="1"/>
          <p:nvPr/>
        </p:nvSpPr>
        <p:spPr>
          <a:xfrm>
            <a:off x="1617798" y="3022263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Lead-</a:t>
            </a:r>
            <a:r>
              <a:rPr lang="de-DE" b="1" dirty="0" err="1"/>
              <a:t>acid</a:t>
            </a:r>
            <a:r>
              <a:rPr lang="de-DE" b="1" dirty="0"/>
              <a:t> 12V/10Ah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B54484-5FD8-D566-F0FB-0AD4EBD0D9FA}"/>
              </a:ext>
            </a:extLst>
          </p:cNvPr>
          <p:cNvSpPr txBox="1"/>
          <p:nvPr/>
        </p:nvSpPr>
        <p:spPr>
          <a:xfrm>
            <a:off x="5701629" y="2980711"/>
            <a:ext cx="209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Sodium</a:t>
            </a:r>
            <a:r>
              <a:rPr lang="de-DE" b="1" dirty="0" err="1">
                <a:solidFill>
                  <a:srgbClr val="FF0000"/>
                </a:solidFill>
              </a:rPr>
              <a:t>X</a:t>
            </a:r>
            <a:r>
              <a:rPr lang="de-DE" b="1" dirty="0"/>
              <a:t>  12V/10Ah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B10CDE-0CA0-9440-045D-D3A47E7F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994" y="522013"/>
            <a:ext cx="3146311" cy="2359733"/>
          </a:xfrm>
          <a:prstGeom prst="rect">
            <a:avLst/>
          </a:prstGeom>
        </p:spPr>
      </p:pic>
      <p:pic>
        <p:nvPicPr>
          <p:cNvPr id="3" name="Picture 4" descr="Light and shadow at Lake Victoria">
            <a:hlinkClick r:id="rId3"/>
            <a:extLst>
              <a:ext uri="{FF2B5EF4-FFF2-40B4-BE49-F238E27FC236}">
                <a16:creationId xmlns:a16="http://schemas.microsoft.com/office/drawing/2014/main" id="{A4AF7E06-1A32-CE1F-AC6B-7DFC171A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53" y="884281"/>
            <a:ext cx="3497641" cy="19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A013CA6-6C8B-7D7F-E781-3A30D4BB59A3}"/>
              </a:ext>
            </a:extLst>
          </p:cNvPr>
          <p:cNvSpPr txBox="1"/>
          <p:nvPr/>
        </p:nvSpPr>
        <p:spPr>
          <a:xfrm>
            <a:off x="291629" y="115155"/>
            <a:ext cx="41042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 err="1">
                <a:solidFill>
                  <a:srgbClr val="1D799B"/>
                </a:solidFill>
              </a:rPr>
              <a:t>Dagaa</a:t>
            </a:r>
            <a:r>
              <a:rPr lang="de-DE" sz="2700" b="1" dirty="0">
                <a:solidFill>
                  <a:srgbClr val="1D799B"/>
                </a:solidFill>
              </a:rPr>
              <a:t>-LED </a:t>
            </a:r>
            <a:r>
              <a:rPr lang="de-DE" sz="2700" b="1" dirty="0" err="1">
                <a:solidFill>
                  <a:srgbClr val="1D799B"/>
                </a:solidFill>
              </a:rPr>
              <a:t>fishing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batteries</a:t>
            </a:r>
            <a:endParaRPr lang="de-DE" sz="2700" b="1" dirty="0">
              <a:solidFill>
                <a:srgbClr val="1D79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1995F-6821-E443-2E41-2C7599A5943E}"/>
              </a:ext>
            </a:extLst>
          </p:cNvPr>
          <p:cNvSpPr txBox="1"/>
          <p:nvPr/>
        </p:nvSpPr>
        <p:spPr>
          <a:xfrm>
            <a:off x="389820" y="120243"/>
            <a:ext cx="64608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>
                <a:solidFill>
                  <a:srgbClr val="1D799B"/>
                </a:solidFill>
              </a:rPr>
              <a:t>Solar </a:t>
            </a:r>
            <a:r>
              <a:rPr lang="de-DE" sz="2700" b="1" dirty="0" err="1">
                <a:solidFill>
                  <a:srgbClr val="1D799B"/>
                </a:solidFill>
              </a:rPr>
              <a:t>charging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stations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around</a:t>
            </a:r>
            <a:r>
              <a:rPr lang="de-DE" sz="2700" b="1" dirty="0">
                <a:solidFill>
                  <a:srgbClr val="1D799B"/>
                </a:solidFill>
              </a:rPr>
              <a:t> Lake Victoria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08FA3FE7-D5FA-6A3D-08AB-F85F64925F1E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draußen, Himmel, Baum, Schattierung enthält.&#10;&#10;Automatisch generierte Beschreibung">
            <a:extLst>
              <a:ext uri="{FF2B5EF4-FFF2-40B4-BE49-F238E27FC236}">
                <a16:creationId xmlns:a16="http://schemas.microsoft.com/office/drawing/2014/main" id="{0D120C06-F6BB-788A-34B8-E14BEC0BE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" y="1948324"/>
            <a:ext cx="4418052" cy="2495634"/>
          </a:xfrm>
          <a:prstGeom prst="rect">
            <a:avLst/>
          </a:prstGeom>
        </p:spPr>
      </p:pic>
      <p:pic>
        <p:nvPicPr>
          <p:cNvPr id="8" name="Grafik 7" descr="Ein Bild, das Wand, Im Haus, Boden, Abfallcontainer enthält.&#10;&#10;Automatisch generierte Beschreibung">
            <a:extLst>
              <a:ext uri="{FF2B5EF4-FFF2-40B4-BE49-F238E27FC236}">
                <a16:creationId xmlns:a16="http://schemas.microsoft.com/office/drawing/2014/main" id="{255E24D1-BF9C-D522-DC72-0339982D9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7534"/>
            <a:ext cx="4361863" cy="2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1995F-6821-E443-2E41-2C7599A5943E}"/>
              </a:ext>
            </a:extLst>
          </p:cNvPr>
          <p:cNvSpPr txBox="1"/>
          <p:nvPr/>
        </p:nvSpPr>
        <p:spPr>
          <a:xfrm>
            <a:off x="389820" y="120243"/>
            <a:ext cx="60474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>
                <a:solidFill>
                  <a:srgbClr val="1D799B"/>
                </a:solidFill>
              </a:rPr>
              <a:t>E-</a:t>
            </a:r>
            <a:r>
              <a:rPr lang="de-DE" sz="2700" b="1" dirty="0" err="1">
                <a:solidFill>
                  <a:srgbClr val="1D799B"/>
                </a:solidFill>
              </a:rPr>
              <a:t>mobility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customer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training</a:t>
            </a:r>
            <a:r>
              <a:rPr lang="de-DE" sz="2700" b="1" dirty="0">
                <a:solidFill>
                  <a:srgbClr val="1D799B"/>
                </a:solidFill>
              </a:rPr>
              <a:t> and </a:t>
            </a:r>
            <a:r>
              <a:rPr lang="de-DE" sz="2700" b="1" dirty="0" err="1">
                <a:solidFill>
                  <a:srgbClr val="1D799B"/>
                </a:solidFill>
              </a:rPr>
              <a:t>service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</a:p>
        </p:txBody>
      </p:sp>
      <p:sp>
        <p:nvSpPr>
          <p:cNvPr id="4" name="AutoShape 2" descr="Ein Holzkanu liegt vertäut an einem Strand, draußen auf dem Meer sind mehrere weitere Boote und ein paar Felsen zu erkennen.">
            <a:extLst>
              <a:ext uri="{FF2B5EF4-FFF2-40B4-BE49-F238E27FC236}">
                <a16:creationId xmlns:a16="http://schemas.microsoft.com/office/drawing/2014/main" id="{A749C82C-8757-63AB-376C-F45A6D54F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7000" y="193675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EBF7D60-4F2B-A71A-CBF2-EF6A8753ECBD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Nr4.mp4">
            <a:hlinkClick r:id="" action="ppaction://media"/>
            <a:extLst>
              <a:ext uri="{FF2B5EF4-FFF2-40B4-BE49-F238E27FC236}">
                <a16:creationId xmlns:a16="http://schemas.microsoft.com/office/drawing/2014/main" id="{40FA6359-78F6-D521-693B-1938EE5C4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895" y="842563"/>
            <a:ext cx="6336704" cy="35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1995F-6821-E443-2E41-2C7599A5943E}"/>
              </a:ext>
            </a:extLst>
          </p:cNvPr>
          <p:cNvSpPr txBox="1"/>
          <p:nvPr/>
        </p:nvSpPr>
        <p:spPr>
          <a:xfrm>
            <a:off x="389820" y="120243"/>
            <a:ext cx="42162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>
                <a:solidFill>
                  <a:srgbClr val="1D799B"/>
                </a:solidFill>
              </a:rPr>
              <a:t>Impact </a:t>
            </a:r>
            <a:r>
              <a:rPr lang="de-DE" sz="2700" b="1" dirty="0" err="1">
                <a:solidFill>
                  <a:srgbClr val="1D799B"/>
                </a:solidFill>
              </a:rPr>
              <a:t>of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e-mobility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  <a:r>
              <a:rPr lang="de-DE" sz="2700" b="1" dirty="0" err="1">
                <a:solidFill>
                  <a:srgbClr val="1D799B"/>
                </a:solidFill>
              </a:rPr>
              <a:t>fishing</a:t>
            </a:r>
            <a:r>
              <a:rPr lang="de-DE" sz="2700" b="1" dirty="0">
                <a:solidFill>
                  <a:srgbClr val="1D799B"/>
                </a:solidFill>
              </a:rPr>
              <a:t> 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5B2A6093-B3B5-927B-253F-9CC3C3D71913}"/>
              </a:ext>
            </a:extLst>
          </p:cNvPr>
          <p:cNvCxnSpPr>
            <a:cxnSpLocks/>
          </p:cNvCxnSpPr>
          <p:nvPr/>
        </p:nvCxnSpPr>
        <p:spPr>
          <a:xfrm>
            <a:off x="179512" y="4625507"/>
            <a:ext cx="8784976" cy="0"/>
          </a:xfrm>
          <a:prstGeom prst="line">
            <a:avLst/>
          </a:prstGeom>
          <a:ln w="38100">
            <a:solidFill>
              <a:srgbClr val="1D7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r3">
            <a:hlinkClick r:id="" action="ppaction://media"/>
            <a:extLst>
              <a:ext uri="{FF2B5EF4-FFF2-40B4-BE49-F238E27FC236}">
                <a16:creationId xmlns:a16="http://schemas.microsoft.com/office/drawing/2014/main" id="{62063481-464C-5190-2E86-7FA3E7E3C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076" y="698017"/>
            <a:ext cx="6659847" cy="37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unhofer HHI Master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 typeface="Wingdings" pitchFamily="2" charset="2"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P10_140328_ppt_Master_Ins_de_4zu3</Template>
  <TotalTime>0</TotalTime>
  <Words>176</Words>
  <Application>Microsoft Office PowerPoint</Application>
  <PresentationFormat>Bildschirmpräsentation (16:9)</PresentationFormat>
  <Paragraphs>34</Paragraphs>
  <Slides>10</Slides>
  <Notes>6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Frutiger LT Com 45 Light</vt:lpstr>
      <vt:lpstr>Frutiger LT Com 55 Roman</vt:lpstr>
      <vt:lpstr>Wingdings</vt:lpstr>
      <vt:lpstr>Fraunhofer HHI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Fraunhofer - Heinrich-Hertz-Institute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mit logo/Titel durch Klicken hinzufügen</dc:title>
  <dc:creator>Rodenkirchen, Gesine</dc:creator>
  <cp:lastModifiedBy>Plümer, Michael</cp:lastModifiedBy>
  <cp:revision>516</cp:revision>
  <cp:lastPrinted>2011-04-27T07:57:31Z</cp:lastPrinted>
  <dcterms:created xsi:type="dcterms:W3CDTF">2016-03-16T10:16:45Z</dcterms:created>
  <dcterms:modified xsi:type="dcterms:W3CDTF">2025-12-22T14:00:15Z</dcterms:modified>
</cp:core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separator idQ="doc:sep1" visible="true"/>
        <mso:control idQ="mso:SlideLayoutGallery" visible="true"/>
      </mso:documentControls>
    </mso:qat>
  </mso:ribbon>
</mso:customUI>
</file>